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2"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7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E4163B-8EEC-45EA-8B0A-CA90D0EB58F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144599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4163B-8EEC-45EA-8B0A-CA90D0EB58F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373496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4163B-8EEC-45EA-8B0A-CA90D0EB58F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2683961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E4163B-8EEC-45EA-8B0A-CA90D0EB58F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847601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E4163B-8EEC-45EA-8B0A-CA90D0EB58FA}"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3359909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E4163B-8EEC-45EA-8B0A-CA90D0EB58FA}"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454401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E4163B-8EEC-45EA-8B0A-CA90D0EB58FA}"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2861343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E4163B-8EEC-45EA-8B0A-CA90D0EB58FA}"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369420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E4163B-8EEC-45EA-8B0A-CA90D0EB58FA}"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167539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4163B-8EEC-45EA-8B0A-CA90D0EB58FA}"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101998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4163B-8EEC-45EA-8B0A-CA90D0EB58FA}"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C9AE1-DC16-4396-8658-9680B6B71C8C}" type="slidenum">
              <a:rPr lang="en-US" smtClean="0"/>
              <a:t>‹#›</a:t>
            </a:fld>
            <a:endParaRPr lang="en-US"/>
          </a:p>
        </p:txBody>
      </p:sp>
    </p:spTree>
    <p:extLst>
      <p:ext uri="{BB962C8B-B14F-4D97-AF65-F5344CB8AC3E}">
        <p14:creationId xmlns:p14="http://schemas.microsoft.com/office/powerpoint/2010/main" val="1321619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E4163B-8EEC-45EA-8B0A-CA90D0EB58FA}" type="datetimeFigureOut">
              <a:rPr lang="en-US" smtClean="0"/>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C9AE1-DC16-4396-8658-9680B6B71C8C}" type="slidenum">
              <a:rPr lang="en-US" smtClean="0"/>
              <a:t>‹#›</a:t>
            </a:fld>
            <a:endParaRPr lang="en-US"/>
          </a:p>
        </p:txBody>
      </p:sp>
    </p:spTree>
    <p:extLst>
      <p:ext uri="{BB962C8B-B14F-4D97-AF65-F5344CB8AC3E}">
        <p14:creationId xmlns:p14="http://schemas.microsoft.com/office/powerpoint/2010/main" val="7815486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 y="2130425"/>
            <a:ext cx="9067800" cy="1470025"/>
          </a:xfrm>
        </p:spPr>
        <p:txBody>
          <a:bodyPr>
            <a:normAutofit fontScale="90000"/>
          </a:bodyPr>
          <a:lstStyle/>
          <a:p>
            <a:r>
              <a:rPr lang="en-US" dirty="0" smtClean="0"/>
              <a:t>US Art:  Drawing and Painting</a:t>
            </a:r>
            <a:br>
              <a:rPr lang="en-US" dirty="0" smtClean="0"/>
            </a:br>
            <a:r>
              <a:rPr lang="en-US" dirty="0" smtClean="0"/>
              <a:t>Instructor:  Jodi </a:t>
            </a:r>
            <a:r>
              <a:rPr lang="en-US" dirty="0" err="1" smtClean="0"/>
              <a:t>Tomboulian</a:t>
            </a:r>
            <a:r>
              <a:rPr lang="en-US" dirty="0" smtClean="0"/>
              <a:t/>
            </a:r>
            <a:br>
              <a:rPr lang="en-US" dirty="0" smtClean="0"/>
            </a:br>
            <a:r>
              <a:rPr lang="en-US" dirty="0" smtClean="0"/>
              <a:t/>
            </a:r>
            <a:br>
              <a:rPr lang="en-US" dirty="0" smtClean="0"/>
            </a:br>
            <a:r>
              <a:rPr lang="en-US" dirty="0" err="1" smtClean="0"/>
              <a:t>JTomboulian</a:t>
            </a:r>
            <a:r>
              <a:rPr lang="en-US" dirty="0" smtClean="0"/>
              <a:t>@.Epiphanyglobalschool.org</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963209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sz="4000" dirty="0">
                <a:solidFill>
                  <a:prstClr val="black"/>
                </a:solidFill>
                <a:ea typeface="+mj-ea"/>
                <a:cs typeface="+mj-cs"/>
              </a:rPr>
              <a:t>Welcome to art class – where you will learn to tap into the creativity that God has given you!  During the course of this class, the elements of art and the principles of design will be explored through various exercises and projects. </a:t>
            </a:r>
            <a:br>
              <a:rPr lang="en-US" sz="4000" dirty="0">
                <a:solidFill>
                  <a:prstClr val="black"/>
                </a:solidFill>
                <a:ea typeface="+mj-ea"/>
                <a:cs typeface="+mj-cs"/>
              </a:rPr>
            </a:br>
            <a:r>
              <a:rPr lang="en-US" sz="4000" dirty="0">
                <a:solidFill>
                  <a:prstClr val="black"/>
                </a:solidFill>
                <a:ea typeface="+mj-ea"/>
                <a:cs typeface="+mj-cs"/>
              </a:rPr>
              <a:t/>
            </a:r>
            <a:br>
              <a:rPr lang="en-US" sz="4000" dirty="0">
                <a:solidFill>
                  <a:prstClr val="black"/>
                </a:solidFill>
                <a:ea typeface="+mj-ea"/>
                <a:cs typeface="+mj-cs"/>
              </a:rPr>
            </a:br>
            <a:endParaRPr lang="en-US" dirty="0"/>
          </a:p>
        </p:txBody>
      </p:sp>
    </p:spTree>
    <p:extLst>
      <p:ext uri="{BB962C8B-B14F-4D97-AF65-F5344CB8AC3E}">
        <p14:creationId xmlns:p14="http://schemas.microsoft.com/office/powerpoint/2010/main" val="206982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Class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r>
            <a:br>
              <a:rPr lang="en-US" dirty="0" smtClean="0"/>
            </a:br>
            <a:r>
              <a:rPr lang="en-US" dirty="0" smtClean="0"/>
              <a:t>•	</a:t>
            </a:r>
            <a:r>
              <a:rPr lang="en-US" sz="5400" dirty="0" smtClean="0"/>
              <a:t>Listen</a:t>
            </a:r>
            <a:br>
              <a:rPr lang="en-US" sz="5400" dirty="0" smtClean="0"/>
            </a:br>
            <a:r>
              <a:rPr lang="en-US" sz="5400" dirty="0" smtClean="0"/>
              <a:t>•	Share</a:t>
            </a:r>
            <a:br>
              <a:rPr lang="en-US" sz="5400" dirty="0" smtClean="0"/>
            </a:br>
            <a:r>
              <a:rPr lang="en-US" sz="5400" dirty="0" smtClean="0"/>
              <a:t>•	Try your best</a:t>
            </a:r>
            <a:br>
              <a:rPr lang="en-US" sz="5400" dirty="0" smtClean="0"/>
            </a:br>
            <a:r>
              <a:rPr lang="en-US" sz="5400" dirty="0" smtClean="0"/>
              <a:t>•	Do what’s right</a:t>
            </a:r>
            <a:br>
              <a:rPr lang="en-US" sz="5400" dirty="0" smtClean="0"/>
            </a:br>
            <a:r>
              <a:rPr lang="en-US" sz="5400" dirty="0" smtClean="0"/>
              <a:t/>
            </a:r>
            <a:br>
              <a:rPr lang="en-US" sz="5400" dirty="0" smtClean="0"/>
            </a:br>
            <a:endParaRPr lang="en-US" sz="5400" dirty="0"/>
          </a:p>
        </p:txBody>
      </p:sp>
    </p:spTree>
    <p:extLst>
      <p:ext uri="{BB962C8B-B14F-4D97-AF65-F5344CB8AC3E}">
        <p14:creationId xmlns:p14="http://schemas.microsoft.com/office/powerpoint/2010/main" val="386172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My expectation for behavior is for all of us to strive to be more Christ-like in our attitudes and actions.</a:t>
            </a:r>
            <a:br>
              <a:rPr lang="en-US" dirty="0" smtClean="0"/>
            </a:br>
            <a:endParaRPr lang="en-US" dirty="0"/>
          </a:p>
        </p:txBody>
      </p:sp>
      <p:sp>
        <p:nvSpPr>
          <p:cNvPr id="3" name="Content Placeholder 2"/>
          <p:cNvSpPr>
            <a:spLocks noGrp="1"/>
          </p:cNvSpPr>
          <p:nvPr>
            <p:ph idx="1"/>
          </p:nvPr>
        </p:nvSpPr>
        <p:spPr>
          <a:xfrm>
            <a:off x="457200" y="1828800"/>
            <a:ext cx="8229600" cy="5029200"/>
          </a:xfrm>
        </p:spPr>
        <p:txBody>
          <a:bodyPr>
            <a:normAutofit fontScale="25000" lnSpcReduction="20000"/>
          </a:bodyPr>
          <a:lstStyle/>
          <a:p>
            <a:r>
              <a:rPr lang="en-US" dirty="0" smtClean="0"/>
              <a:t>  </a:t>
            </a:r>
            <a:br>
              <a:rPr lang="en-US" dirty="0" smtClean="0"/>
            </a:br>
            <a:r>
              <a:rPr lang="en-US" dirty="0" smtClean="0"/>
              <a:t> </a:t>
            </a:r>
            <a:br>
              <a:rPr lang="en-US" dirty="0" smtClean="0"/>
            </a:br>
            <a:r>
              <a:rPr lang="en-US" sz="9600" dirty="0" smtClean="0"/>
              <a:t>Love and respect one another:</a:t>
            </a:r>
            <a:br>
              <a:rPr lang="en-US" sz="9600" dirty="0" smtClean="0"/>
            </a:br>
            <a:r>
              <a:rPr lang="en-US" sz="9600" dirty="0" smtClean="0"/>
              <a:t>Be an encourager</a:t>
            </a:r>
            <a:br>
              <a:rPr lang="en-US" sz="9600" dirty="0" smtClean="0"/>
            </a:br>
            <a:r>
              <a:rPr lang="en-US" sz="9600" dirty="0" smtClean="0"/>
              <a:t>Listen to one another</a:t>
            </a:r>
            <a:br>
              <a:rPr lang="en-US" sz="9600" dirty="0" smtClean="0"/>
            </a:br>
            <a:r>
              <a:rPr lang="en-US" sz="9600" dirty="0" smtClean="0"/>
              <a:t>Be respectful of other’s feelings</a:t>
            </a:r>
            <a:br>
              <a:rPr lang="en-US" sz="9600" dirty="0" smtClean="0"/>
            </a:br>
            <a:r>
              <a:rPr lang="en-US" sz="9600" dirty="0" smtClean="0"/>
              <a:t>Be respectful of other’s property</a:t>
            </a:r>
            <a:br>
              <a:rPr lang="en-US" sz="9600" dirty="0" smtClean="0"/>
            </a:br>
            <a:r>
              <a:rPr lang="en-US" sz="9600" dirty="0" smtClean="0"/>
              <a:t>Be respectful of the</a:t>
            </a:r>
            <a:br>
              <a:rPr lang="en-US" sz="9600" dirty="0" smtClean="0"/>
            </a:br>
            <a:r>
              <a:rPr lang="en-US" sz="9600" dirty="0" smtClean="0"/>
              <a:t>    environment around you</a:t>
            </a:r>
            <a:br>
              <a:rPr lang="en-US" sz="9600" dirty="0" smtClean="0"/>
            </a:br>
            <a:r>
              <a:rPr lang="en-US" sz="9600" dirty="0" smtClean="0"/>
              <a:t/>
            </a:r>
            <a:br>
              <a:rPr lang="en-US" sz="9600" dirty="0" smtClean="0"/>
            </a:br>
            <a:r>
              <a:rPr lang="en-US" sz="9600" dirty="0" smtClean="0"/>
              <a:t/>
            </a:r>
            <a:br>
              <a:rPr lang="en-US" sz="9600" dirty="0" smtClean="0"/>
            </a:br>
            <a:r>
              <a:rPr lang="en-US" sz="9600" dirty="0" smtClean="0"/>
              <a:t>Have a good work ethic:</a:t>
            </a:r>
            <a:br>
              <a:rPr lang="en-US" sz="9600" dirty="0" smtClean="0"/>
            </a:br>
            <a:r>
              <a:rPr lang="en-US" sz="9600" dirty="0" smtClean="0"/>
              <a:t>Be on time</a:t>
            </a:r>
            <a:br>
              <a:rPr lang="en-US" sz="9600" dirty="0" smtClean="0"/>
            </a:br>
            <a:r>
              <a:rPr lang="en-US" sz="9600" dirty="0" smtClean="0"/>
              <a:t>Be prepared</a:t>
            </a:r>
            <a:br>
              <a:rPr lang="en-US" sz="9600" dirty="0" smtClean="0"/>
            </a:br>
            <a:r>
              <a:rPr lang="en-US" sz="9600" dirty="0" smtClean="0"/>
              <a:t>Do your assignments</a:t>
            </a:r>
            <a:br>
              <a:rPr lang="en-US" sz="9600" dirty="0" smtClean="0"/>
            </a:br>
            <a:r>
              <a:rPr lang="en-US" sz="9600" dirty="0" smtClean="0"/>
              <a:t>Work hard and give your best effort</a:t>
            </a:r>
            <a:br>
              <a:rPr lang="en-US" sz="9600" dirty="0" smtClean="0"/>
            </a:br>
            <a:r>
              <a:rPr lang="en-US" sz="9600" dirty="0" smtClean="0"/>
              <a:t>Have a positive attitude</a:t>
            </a:r>
            <a:br>
              <a:rPr lang="en-US" sz="9600" dirty="0" smtClean="0"/>
            </a:br>
            <a:r>
              <a:rPr lang="en-US" sz="9600" dirty="0" smtClean="0"/>
              <a:t>Be honest</a:t>
            </a:r>
            <a:br>
              <a:rPr lang="en-US" sz="9600" dirty="0" smtClean="0"/>
            </a:br>
            <a:r>
              <a:rPr lang="en-US" sz="9600" dirty="0" smtClean="0"/>
              <a:t/>
            </a:r>
            <a:br>
              <a:rPr lang="en-US" sz="9600" dirty="0" smtClean="0"/>
            </a:br>
            <a:r>
              <a:rPr lang="en-US" dirty="0" smtClean="0"/>
              <a:t> </a:t>
            </a:r>
            <a:br>
              <a:rPr lang="en-US" dirty="0" smtClean="0"/>
            </a:br>
            <a:endParaRPr lang="en-US" dirty="0"/>
          </a:p>
        </p:txBody>
      </p:sp>
    </p:spTree>
    <p:extLst>
      <p:ext uri="{BB962C8B-B14F-4D97-AF65-F5344CB8AC3E}">
        <p14:creationId xmlns:p14="http://schemas.microsoft.com/office/powerpoint/2010/main" val="390229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a:xfrm>
            <a:off x="457200" y="1219200"/>
            <a:ext cx="8229600" cy="5562600"/>
          </a:xfrm>
        </p:spPr>
        <p:txBody>
          <a:bodyPr>
            <a:normAutofit fontScale="92500" lnSpcReduction="10000"/>
          </a:bodyPr>
          <a:lstStyle/>
          <a:p>
            <a:pPr lvl="0"/>
            <a:r>
              <a:rPr lang="en-US" sz="800" dirty="0">
                <a:solidFill>
                  <a:prstClr val="black"/>
                </a:solidFill>
              </a:rPr>
              <a:t/>
            </a:r>
            <a:br>
              <a:rPr lang="en-US" sz="800" dirty="0">
                <a:solidFill>
                  <a:prstClr val="black"/>
                </a:solidFill>
              </a:rPr>
            </a:br>
            <a:r>
              <a:rPr lang="en-US" sz="2000" dirty="0">
                <a:solidFill>
                  <a:prstClr val="black"/>
                </a:solidFill>
              </a:rPr>
              <a:t>In this class, a system of ratio grades is used.  Each assignment or project will be assigned a point value depending on the complexity of the assignment.  The grade will be calculated by dividing the number of points earned by the total number of possible points. </a:t>
            </a:r>
            <a:br>
              <a:rPr lang="en-US" sz="2000" dirty="0">
                <a:solidFill>
                  <a:prstClr val="black"/>
                </a:solidFill>
              </a:rPr>
            </a:br>
            <a:r>
              <a:rPr lang="en-US" sz="2000" dirty="0">
                <a:solidFill>
                  <a:prstClr val="black"/>
                </a:solidFill>
              </a:rPr>
              <a:t>The following will be considered when assigning points:</a:t>
            </a:r>
            <a:br>
              <a:rPr lang="en-US" sz="2000" dirty="0">
                <a:solidFill>
                  <a:prstClr val="black"/>
                </a:solidFill>
              </a:rPr>
            </a:br>
            <a:r>
              <a:rPr lang="en-US" sz="2000" dirty="0">
                <a:solidFill>
                  <a:prstClr val="black"/>
                </a:solidFill>
              </a:rPr>
              <a:t>	Work ethic</a:t>
            </a:r>
            <a:br>
              <a:rPr lang="en-US" sz="2000" dirty="0">
                <a:solidFill>
                  <a:prstClr val="black"/>
                </a:solidFill>
              </a:rPr>
            </a:br>
            <a:r>
              <a:rPr lang="en-US" sz="2000" dirty="0">
                <a:solidFill>
                  <a:prstClr val="black"/>
                </a:solidFill>
              </a:rPr>
              <a:t>	Creativity and display of a ”personal voice”</a:t>
            </a:r>
            <a:br>
              <a:rPr lang="en-US" sz="2000" dirty="0">
                <a:solidFill>
                  <a:prstClr val="black"/>
                </a:solidFill>
              </a:rPr>
            </a:br>
            <a:r>
              <a:rPr lang="en-US" sz="2000" dirty="0">
                <a:solidFill>
                  <a:prstClr val="black"/>
                </a:solidFill>
              </a:rPr>
              <a:t>	Following directions/process</a:t>
            </a:r>
            <a:br>
              <a:rPr lang="en-US" sz="2000" dirty="0">
                <a:solidFill>
                  <a:prstClr val="black"/>
                </a:solidFill>
              </a:rPr>
            </a:br>
            <a:r>
              <a:rPr lang="en-US" sz="2000" dirty="0">
                <a:solidFill>
                  <a:prstClr val="black"/>
                </a:solidFill>
              </a:rPr>
              <a:t>	Personal growth and improvement</a:t>
            </a:r>
            <a:br>
              <a:rPr lang="en-US" sz="2000" dirty="0">
                <a:solidFill>
                  <a:prstClr val="black"/>
                </a:solidFill>
              </a:rPr>
            </a:br>
            <a:r>
              <a:rPr lang="en-US" sz="2000" dirty="0">
                <a:solidFill>
                  <a:prstClr val="black"/>
                </a:solidFill>
              </a:rPr>
              <a:t>Often students will be required to a complete self-assessment rubric and reflection after a project has been completed.  </a:t>
            </a:r>
            <a:br>
              <a:rPr lang="en-US" sz="2000" dirty="0">
                <a:solidFill>
                  <a:prstClr val="black"/>
                </a:solidFill>
              </a:rPr>
            </a:br>
            <a:r>
              <a:rPr lang="en-US" sz="2000" dirty="0">
                <a:solidFill>
                  <a:prstClr val="black"/>
                </a:solidFill>
              </a:rPr>
              <a:t/>
            </a:r>
            <a:br>
              <a:rPr lang="en-US" sz="2000" dirty="0">
                <a:solidFill>
                  <a:prstClr val="black"/>
                </a:solidFill>
              </a:rPr>
            </a:br>
            <a:r>
              <a:rPr lang="en-US" sz="2000" dirty="0">
                <a:solidFill>
                  <a:prstClr val="black"/>
                </a:solidFill>
              </a:rPr>
              <a:t>If a student misses a class, the student will not be given extra time during class time to complete the assignment/project.  The student will need to make arrangements to catch up on their work either during lunchtime, tutorial, or after school - this applies to all absences including absences from sports or appointments.</a:t>
            </a:r>
            <a:br>
              <a:rPr lang="en-US" sz="2000" dirty="0">
                <a:solidFill>
                  <a:prstClr val="black"/>
                </a:solidFill>
              </a:rPr>
            </a:br>
            <a:r>
              <a:rPr lang="en-US" sz="2000" dirty="0">
                <a:solidFill>
                  <a:prstClr val="black"/>
                </a:solidFill>
              </a:rPr>
              <a:t/>
            </a:r>
            <a:br>
              <a:rPr lang="en-US" sz="2000" dirty="0">
                <a:solidFill>
                  <a:prstClr val="black"/>
                </a:solidFill>
              </a:rPr>
            </a:br>
            <a:endParaRPr lang="en-US" sz="2000" dirty="0">
              <a:solidFill>
                <a:prstClr val="black"/>
              </a:solidFill>
            </a:endParaRPr>
          </a:p>
          <a:p>
            <a:endParaRPr lang="en-US" dirty="0"/>
          </a:p>
        </p:txBody>
      </p:sp>
    </p:spTree>
    <p:extLst>
      <p:ext uri="{BB962C8B-B14F-4D97-AF65-F5344CB8AC3E}">
        <p14:creationId xmlns:p14="http://schemas.microsoft.com/office/powerpoint/2010/main" val="16039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Portal</a:t>
            </a:r>
            <a:endParaRPr lang="en-US" dirty="0"/>
          </a:p>
        </p:txBody>
      </p:sp>
      <p:sp>
        <p:nvSpPr>
          <p:cNvPr id="3" name="Content Placeholder 2"/>
          <p:cNvSpPr>
            <a:spLocks noGrp="1"/>
          </p:cNvSpPr>
          <p:nvPr>
            <p:ph idx="1"/>
          </p:nvPr>
        </p:nvSpPr>
        <p:spPr/>
        <p:txBody>
          <a:bodyPr/>
          <a:lstStyle/>
          <a:p>
            <a:pPr lvl="0"/>
            <a:r>
              <a:rPr lang="en-US" dirty="0">
                <a:solidFill>
                  <a:prstClr val="black"/>
                </a:solidFill>
              </a:rPr>
              <a:t>An art class portal will be available on the Epiphany Website.  The portal will list current projects, dates and information for art events and contests, as well as other information about art class.</a:t>
            </a:r>
            <a:br>
              <a:rPr lang="en-US" dirty="0">
                <a:solidFill>
                  <a:prstClr val="black"/>
                </a:solidFill>
              </a:rPr>
            </a:br>
            <a:endParaRPr lang="en-US" dirty="0">
              <a:solidFill>
                <a:prstClr val="black"/>
              </a:solidFill>
            </a:endParaRPr>
          </a:p>
          <a:p>
            <a:endParaRPr lang="en-US" dirty="0"/>
          </a:p>
        </p:txBody>
      </p:sp>
    </p:spTree>
    <p:extLst>
      <p:ext uri="{BB962C8B-B14F-4D97-AF65-F5344CB8AC3E}">
        <p14:creationId xmlns:p14="http://schemas.microsoft.com/office/powerpoint/2010/main" val="2265836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Outcomes</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sz="800">
                <a:solidFill>
                  <a:prstClr val="black"/>
                </a:solidFill>
              </a:rPr>
              <a:t/>
            </a:r>
            <a:br>
              <a:rPr lang="en-US" sz="800">
                <a:solidFill>
                  <a:prstClr val="black"/>
                </a:solidFill>
              </a:rPr>
            </a:br>
            <a:r>
              <a:rPr lang="en-US" sz="2600" smtClean="0">
                <a:solidFill>
                  <a:prstClr val="black"/>
                </a:solidFill>
              </a:rPr>
              <a:t>(This list may be adjusted and/or added to as new opportunities/projects occur.)</a:t>
            </a:r>
            <a:br>
              <a:rPr lang="en-US" sz="2600" smtClean="0">
                <a:solidFill>
                  <a:prstClr val="black"/>
                </a:solidFill>
              </a:rPr>
            </a:br>
            <a:r>
              <a:rPr lang="en-US" sz="2600" dirty="0">
                <a:solidFill>
                  <a:prstClr val="black"/>
                </a:solidFill>
              </a:rPr>
              <a:t/>
            </a:r>
            <a:br>
              <a:rPr lang="en-US" sz="2600" dirty="0">
                <a:solidFill>
                  <a:prstClr val="black"/>
                </a:solidFill>
              </a:rPr>
            </a:br>
            <a:r>
              <a:rPr lang="en-US" sz="2600" dirty="0">
                <a:solidFill>
                  <a:prstClr val="black"/>
                </a:solidFill>
              </a:rPr>
              <a:t>The student will:  </a:t>
            </a:r>
            <a:br>
              <a:rPr lang="en-US" sz="2600" dirty="0">
                <a:solidFill>
                  <a:prstClr val="black"/>
                </a:solidFill>
              </a:rPr>
            </a:br>
            <a:r>
              <a:rPr lang="en-US" sz="2600" dirty="0">
                <a:solidFill>
                  <a:prstClr val="black"/>
                </a:solidFill>
              </a:rPr>
              <a:t> 	Perceive connections between the visual arts and other disciplines  </a:t>
            </a:r>
            <a:br>
              <a:rPr lang="en-US" sz="2600" dirty="0">
                <a:solidFill>
                  <a:prstClr val="black"/>
                </a:solidFill>
              </a:rPr>
            </a:br>
            <a:r>
              <a:rPr lang="en-US" sz="2600" dirty="0">
                <a:solidFill>
                  <a:prstClr val="black"/>
                </a:solidFill>
              </a:rPr>
              <a:t> 	Apply the elements of art and the principles of design in their </a:t>
            </a:r>
            <a:r>
              <a:rPr lang="en-US" sz="2600" dirty="0" smtClean="0">
                <a:solidFill>
                  <a:prstClr val="black"/>
                </a:solidFill>
              </a:rPr>
              <a:t>			projects</a:t>
            </a:r>
            <a:r>
              <a:rPr lang="en-US" sz="2600" dirty="0">
                <a:solidFill>
                  <a:prstClr val="black"/>
                </a:solidFill>
              </a:rPr>
              <a:t/>
            </a:r>
            <a:br>
              <a:rPr lang="en-US" sz="2600" dirty="0">
                <a:solidFill>
                  <a:prstClr val="black"/>
                </a:solidFill>
              </a:rPr>
            </a:br>
            <a:r>
              <a:rPr lang="en-US" sz="2600" dirty="0">
                <a:solidFill>
                  <a:prstClr val="black"/>
                </a:solidFill>
              </a:rPr>
              <a:t> 	Select and display artwork in at least two student art shows</a:t>
            </a:r>
            <a:br>
              <a:rPr lang="en-US" sz="2600" dirty="0">
                <a:solidFill>
                  <a:prstClr val="black"/>
                </a:solidFill>
              </a:rPr>
            </a:br>
            <a:r>
              <a:rPr lang="en-US" sz="2600" dirty="0">
                <a:solidFill>
                  <a:prstClr val="black"/>
                </a:solidFill>
              </a:rPr>
              <a:t> 	Use art as a means of communication and persuasion</a:t>
            </a:r>
            <a:br>
              <a:rPr lang="en-US" sz="2600" dirty="0">
                <a:solidFill>
                  <a:prstClr val="black"/>
                </a:solidFill>
              </a:rPr>
            </a:br>
            <a:r>
              <a:rPr lang="en-US" sz="2600" dirty="0">
                <a:solidFill>
                  <a:prstClr val="black"/>
                </a:solidFill>
              </a:rPr>
              <a:t> 	Improve their drawing ability</a:t>
            </a:r>
            <a:br>
              <a:rPr lang="en-US" sz="2600" dirty="0">
                <a:solidFill>
                  <a:prstClr val="black"/>
                </a:solidFill>
              </a:rPr>
            </a:br>
            <a:r>
              <a:rPr lang="en-US" sz="2600" dirty="0">
                <a:solidFill>
                  <a:prstClr val="black"/>
                </a:solidFill>
              </a:rPr>
              <a:t> 	Investigate other cultures through art and crafts</a:t>
            </a:r>
            <a:br>
              <a:rPr lang="en-US" sz="2600" dirty="0">
                <a:solidFill>
                  <a:prstClr val="black"/>
                </a:solidFill>
              </a:rPr>
            </a:br>
            <a:r>
              <a:rPr lang="en-US" sz="2600" dirty="0">
                <a:solidFill>
                  <a:prstClr val="black"/>
                </a:solidFill>
              </a:rPr>
              <a:t> 	Begin to develop a “personal voice” through their artwork</a:t>
            </a:r>
            <a:br>
              <a:rPr lang="en-US" sz="2600" dirty="0">
                <a:solidFill>
                  <a:prstClr val="black"/>
                </a:solidFill>
              </a:rPr>
            </a:br>
            <a:r>
              <a:rPr lang="en-US" sz="2600" dirty="0">
                <a:solidFill>
                  <a:prstClr val="black"/>
                </a:solidFill>
              </a:rPr>
              <a:t> 	Be able to identify and use different color schemes</a:t>
            </a:r>
            <a:br>
              <a:rPr lang="en-US" sz="2600" dirty="0">
                <a:solidFill>
                  <a:prstClr val="black"/>
                </a:solidFill>
              </a:rPr>
            </a:br>
            <a:r>
              <a:rPr lang="en-US" sz="2600" dirty="0">
                <a:solidFill>
                  <a:prstClr val="black"/>
                </a:solidFill>
              </a:rPr>
              <a:t> 	Be proficient at mixing colors</a:t>
            </a:r>
            <a:br>
              <a:rPr lang="en-US" sz="2600" dirty="0">
                <a:solidFill>
                  <a:prstClr val="black"/>
                </a:solidFill>
              </a:rPr>
            </a:br>
            <a:r>
              <a:rPr lang="en-US" sz="2600" dirty="0">
                <a:solidFill>
                  <a:prstClr val="black"/>
                </a:solidFill>
              </a:rPr>
              <a:t> 	 Identify and use different shading methods</a:t>
            </a:r>
            <a:br>
              <a:rPr lang="en-US" sz="2600" dirty="0">
                <a:solidFill>
                  <a:prstClr val="black"/>
                </a:solidFill>
              </a:rPr>
            </a:br>
            <a:r>
              <a:rPr lang="en-US" sz="2600" dirty="0">
                <a:solidFill>
                  <a:prstClr val="black"/>
                </a:solidFill>
              </a:rPr>
              <a:t> 	Experiment with and produce art works using different drawing and painting mediums (charcoal, pastels, watercolors, acrylics) and techniques </a:t>
            </a:r>
            <a:br>
              <a:rPr lang="en-US" sz="2600" dirty="0">
                <a:solidFill>
                  <a:prstClr val="black"/>
                </a:solidFill>
              </a:rPr>
            </a:br>
            <a:r>
              <a:rPr lang="en-US" sz="2600" dirty="0">
                <a:solidFill>
                  <a:prstClr val="black"/>
                </a:solidFill>
              </a:rPr>
              <a:t> 	 Experiment with printmaking processes</a:t>
            </a:r>
            <a:br>
              <a:rPr lang="en-US" sz="2600" dirty="0">
                <a:solidFill>
                  <a:prstClr val="black"/>
                </a:solidFill>
              </a:rPr>
            </a:br>
            <a:r>
              <a:rPr lang="en-US" sz="2600" dirty="0">
                <a:solidFill>
                  <a:prstClr val="black"/>
                </a:solidFill>
              </a:rPr>
              <a:t/>
            </a:r>
            <a:br>
              <a:rPr lang="en-US" sz="2600" dirty="0">
                <a:solidFill>
                  <a:prstClr val="black"/>
                </a:solidFill>
              </a:rPr>
            </a:br>
            <a:r>
              <a:rPr lang="en-US" sz="1800" dirty="0">
                <a:solidFill>
                  <a:prstClr val="black"/>
                </a:solidFill>
              </a:rPr>
              <a:t/>
            </a:r>
            <a:br>
              <a:rPr lang="en-US" sz="1800" dirty="0">
                <a:solidFill>
                  <a:prstClr val="black"/>
                </a:solidFill>
              </a:rPr>
            </a:br>
            <a:endParaRPr lang="en-US" sz="1800" dirty="0"/>
          </a:p>
        </p:txBody>
      </p:sp>
    </p:spTree>
    <p:extLst>
      <p:ext uri="{BB962C8B-B14F-4D97-AF65-F5344CB8AC3E}">
        <p14:creationId xmlns:p14="http://schemas.microsoft.com/office/powerpoint/2010/main" val="3017083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118</Words>
  <Application>Microsoft Office PowerPoint</Application>
  <PresentationFormat>On-screen Show (4:3)</PresentationFormat>
  <Paragraphs>12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US Art:  Drawing and Painting Instructor:  Jodi Tomboulian  JTomboulian@.Epiphanyglobalschool.org  </vt:lpstr>
      <vt:lpstr>PowerPoint Presentation</vt:lpstr>
      <vt:lpstr>Rules for Class</vt:lpstr>
      <vt:lpstr>My expectation for behavior is for all of us to strive to be more Christ-like in our attitudes and actions. </vt:lpstr>
      <vt:lpstr>Grading</vt:lpstr>
      <vt:lpstr>Class Portal</vt:lpstr>
      <vt:lpstr>Student Outcomes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Art:  Drawing and Painting Instructor:  Jodi Tomboulian  JTomboulian@.Epiphanyglobalschool.org</dc:title>
  <dc:creator>Tomboulian, Jodi</dc:creator>
  <cp:lastModifiedBy>Tomboulian, Jodi</cp:lastModifiedBy>
  <cp:revision>3</cp:revision>
  <dcterms:created xsi:type="dcterms:W3CDTF">2014-08-22T16:56:11Z</dcterms:created>
  <dcterms:modified xsi:type="dcterms:W3CDTF">2015-01-16T20:35:21Z</dcterms:modified>
</cp:coreProperties>
</file>